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01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178" y="891822"/>
            <a:ext cx="5633155" cy="6671734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864037" y="2329577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FinSights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3764518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Name: Arnab Chakraborty's </a:t>
            </a:r>
            <a:endParaRPr lang="en-US" sz="1944" dirty="0"/>
          </a:p>
        </p:txBody>
      </p:sp>
      <p:sp>
        <p:nvSpPr>
          <p:cNvPr id="7" name="Text 3"/>
          <p:cNvSpPr/>
          <p:nvPr/>
        </p:nvSpPr>
        <p:spPr>
          <a:xfrm>
            <a:off x="864038" y="4437221"/>
            <a:ext cx="5931874" cy="11620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Course: Prompt Engineering- leverages SEC filings data to inform trading strategies. 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864037" y="550497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Date: July 15, 2024</a:t>
            </a:r>
            <a:endParaRPr lang="en-US" sz="1944" dirty="0"/>
          </a:p>
        </p:txBody>
      </p:sp>
      <p:pic>
        <p:nvPicPr>
          <p:cNvPr id="1026" name="Picture 2" descr="Money and Finance - EMEA">
            <a:extLst>
              <a:ext uri="{FF2B5EF4-FFF2-40B4-BE49-F238E27FC236}">
                <a16:creationId xmlns:a16="http://schemas.microsoft.com/office/drawing/2014/main" id="{09FCB531-9941-D410-5B98-C36BF1A76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4" r="18010"/>
          <a:stretch/>
        </p:blipFill>
        <p:spPr bwMode="auto">
          <a:xfrm>
            <a:off x="7214473" y="-1"/>
            <a:ext cx="741592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64037" y="72949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86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1994773"/>
            <a:ext cx="6266021" cy="38726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61760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2430" dirty="0"/>
          </a:p>
        </p:txBody>
      </p:sp>
      <p:sp>
        <p:nvSpPr>
          <p:cNvPr id="7" name="Text 3"/>
          <p:cNvSpPr/>
          <p:nvPr/>
        </p:nvSpPr>
        <p:spPr>
          <a:xfrm>
            <a:off x="864037" y="6709886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SEC filing analysis provides advantages in developing trading strategies.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1994773"/>
            <a:ext cx="6266021" cy="38726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00342" y="61760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</a:t>
            </a:r>
            <a:endParaRPr lang="en-US" sz="2430" dirty="0"/>
          </a:p>
        </p:txBody>
      </p:sp>
      <p:sp>
        <p:nvSpPr>
          <p:cNvPr id="10" name="Text 5"/>
          <p:cNvSpPr/>
          <p:nvPr/>
        </p:nvSpPr>
        <p:spPr>
          <a:xfrm>
            <a:off x="7500342" y="6709886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RAG with function calling enhances accuracy and relevance of generated insights.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" y="1821775"/>
            <a:ext cx="14630400" cy="4759647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64037" y="182177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087053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Focus</a:t>
            </a: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Developing an application to analyze SEC filings
This project aims to create a tool that processes SEC filings, which are public documents filed by companies to provide a transparent view of their financial performance.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4549854"/>
            <a:ext cx="129023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</a:t>
            </a: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Inform trading strategies
The application will help traders and analysts to extract meaningful insights from these filings, thereby aiding in the creation of data-driven trading strategies.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6012656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501422"/>
            <a:ext cx="14630400" cy="5192889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64037" y="220301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SEC filings data using RAG to generate trading insights. Improve data retrieval accuracy and enhance insight quality.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Relevance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Demonstrates practical application of course techniques. Provides efficient analysis tool for financial professionals.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Scope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SEC filings including 10-Ks, 10-Qs, and earnings transcripts. Implement RAG pipeline with function calling.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877164" y="0"/>
            <a:ext cx="8753236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6170057" y="537686"/>
            <a:ext cx="488346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Architecture</a:t>
            </a:r>
            <a:endParaRPr lang="en-US" sz="384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1441013"/>
            <a:ext cx="976670" cy="15626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39620" y="1636276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</a:t>
            </a:r>
            <a:endParaRPr lang="en-US" sz="1923" dirty="0"/>
          </a:p>
        </p:txBody>
      </p:sp>
      <p:sp>
        <p:nvSpPr>
          <p:cNvPr id="8" name="Text 3"/>
          <p:cNvSpPr/>
          <p:nvPr/>
        </p:nvSpPr>
        <p:spPr>
          <a:xfrm>
            <a:off x="7439620" y="2058591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Gather SEC filings from public sources.</a:t>
            </a:r>
            <a:endParaRPr lang="en-US" sz="1538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3003709"/>
            <a:ext cx="976670" cy="156269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39620" y="3198971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Preprocessing</a:t>
            </a:r>
            <a:endParaRPr lang="en-US" sz="1923" dirty="0"/>
          </a:p>
        </p:txBody>
      </p:sp>
      <p:sp>
        <p:nvSpPr>
          <p:cNvPr id="11" name="Text 5"/>
          <p:cNvSpPr/>
          <p:nvPr/>
        </p:nvSpPr>
        <p:spPr>
          <a:xfrm>
            <a:off x="7439620" y="3621286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 and structure data for analysis.</a:t>
            </a:r>
            <a:endParaRPr lang="en-US" sz="153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4566404"/>
            <a:ext cx="976670" cy="156269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39620" y="4761667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RAG Pipeline</a:t>
            </a:r>
            <a:endParaRPr lang="en-US" sz="1923" dirty="0"/>
          </a:p>
        </p:txBody>
      </p:sp>
      <p:sp>
        <p:nvSpPr>
          <p:cNvPr id="14" name="Text 7"/>
          <p:cNvSpPr/>
          <p:nvPr/>
        </p:nvSpPr>
        <p:spPr>
          <a:xfrm>
            <a:off x="7439620" y="5183981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retrieval with language models.</a:t>
            </a:r>
            <a:endParaRPr lang="en-US" sz="1538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057" y="6129099"/>
            <a:ext cx="976670" cy="156269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439620" y="6324362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</a:t>
            </a:r>
            <a:endParaRPr lang="en-US" sz="1923" dirty="0"/>
          </a:p>
        </p:txBody>
      </p:sp>
      <p:sp>
        <p:nvSpPr>
          <p:cNvPr id="17" name="Text 9"/>
          <p:cNvSpPr/>
          <p:nvPr/>
        </p:nvSpPr>
        <p:spPr>
          <a:xfrm>
            <a:off x="7439620" y="6746677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insights and trading strategies.</a:t>
            </a:r>
            <a:endParaRPr lang="en-US" sz="1538" dirty="0"/>
          </a:p>
        </p:txBody>
      </p:sp>
      <p:pic>
        <p:nvPicPr>
          <p:cNvPr id="20" name="Picture 19" descr="A diagram of a data flow&#10;&#10;Description automatically generated">
            <a:extLst>
              <a:ext uri="{FF2B5EF4-FFF2-40B4-BE49-F238E27FC236}">
                <a16:creationId xmlns:a16="http://schemas.microsoft.com/office/drawing/2014/main" id="{AE09D224-7BD4-6A45-C1DF-B3A811E90B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799" y="726293"/>
            <a:ext cx="5385566" cy="6965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280356"/>
            <a:ext cx="14630400" cy="4199466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64037" y="2598063"/>
            <a:ext cx="1028545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 and Preprocessing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 Source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SEC's EDGAR database, containing regulatory documents.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2. Collection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web scraping tools and APIs to gather filings.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 Preprocessing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Clean, normalize, tokenize, and annotate data for analysis.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6012" y="1198126"/>
            <a:ext cx="7298174" cy="6336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9"/>
              </a:lnSpc>
              <a:buNone/>
            </a:pPr>
            <a:r>
              <a:rPr lang="en-US" sz="399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RAG Pipeline Implementation</a:t>
            </a:r>
            <a:endParaRPr lang="en-US" sz="3991" dirty="0"/>
          </a:p>
        </p:txBody>
      </p:sp>
      <p:sp>
        <p:nvSpPr>
          <p:cNvPr id="6" name="Shape 2"/>
          <p:cNvSpPr/>
          <p:nvPr/>
        </p:nvSpPr>
        <p:spPr>
          <a:xfrm>
            <a:off x="6196012" y="2363867"/>
            <a:ext cx="456128" cy="456128"/>
          </a:xfrm>
          <a:prstGeom prst="roundRect">
            <a:avLst>
              <a:gd name="adj" fmla="val 800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371511" y="2439829"/>
            <a:ext cx="105013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5"/>
              </a:lnSpc>
              <a:buNone/>
            </a:pPr>
            <a:r>
              <a:rPr lang="en-US" sz="239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95" dirty="0"/>
          </a:p>
        </p:txBody>
      </p:sp>
      <p:sp>
        <p:nvSpPr>
          <p:cNvPr id="8" name="Text 4"/>
          <p:cNvSpPr/>
          <p:nvPr/>
        </p:nvSpPr>
        <p:spPr>
          <a:xfrm>
            <a:off x="6854904" y="2363867"/>
            <a:ext cx="2534483" cy="31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99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Retrieval</a:t>
            </a:r>
            <a:endParaRPr lang="en-US" sz="1996" dirty="0"/>
          </a:p>
        </p:txBody>
      </p:sp>
      <p:sp>
        <p:nvSpPr>
          <p:cNvPr id="9" name="Text 5"/>
          <p:cNvSpPr/>
          <p:nvPr/>
        </p:nvSpPr>
        <p:spPr>
          <a:xfrm>
            <a:off x="6854904" y="2802255"/>
            <a:ext cx="7065883" cy="324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5"/>
              </a:lnSpc>
              <a:buNone/>
            </a:pPr>
            <a:r>
              <a:rPr lang="en-US" sz="159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vector databases to search and retrieve relevant SEC filing sections.</a:t>
            </a:r>
            <a:endParaRPr lang="en-US" sz="1597" dirty="0"/>
          </a:p>
        </p:txBody>
      </p:sp>
      <p:sp>
        <p:nvSpPr>
          <p:cNvPr id="10" name="Shape 6"/>
          <p:cNvSpPr/>
          <p:nvPr/>
        </p:nvSpPr>
        <p:spPr>
          <a:xfrm>
            <a:off x="6196012" y="3557349"/>
            <a:ext cx="456128" cy="456128"/>
          </a:xfrm>
          <a:prstGeom prst="roundRect">
            <a:avLst>
              <a:gd name="adj" fmla="val 800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6330791" y="3633311"/>
            <a:ext cx="186452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5"/>
              </a:lnSpc>
              <a:buNone/>
            </a:pPr>
            <a:r>
              <a:rPr lang="en-US" sz="239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95" dirty="0"/>
          </a:p>
        </p:txBody>
      </p:sp>
      <p:sp>
        <p:nvSpPr>
          <p:cNvPr id="12" name="Text 8"/>
          <p:cNvSpPr/>
          <p:nvPr/>
        </p:nvSpPr>
        <p:spPr>
          <a:xfrm>
            <a:off x="6854904" y="3557349"/>
            <a:ext cx="2534483" cy="31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99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Augmentation</a:t>
            </a:r>
            <a:endParaRPr lang="en-US" sz="1996" dirty="0"/>
          </a:p>
        </p:txBody>
      </p:sp>
      <p:sp>
        <p:nvSpPr>
          <p:cNvPr id="13" name="Text 9"/>
          <p:cNvSpPr/>
          <p:nvPr/>
        </p:nvSpPr>
        <p:spPr>
          <a:xfrm>
            <a:off x="6854904" y="3995738"/>
            <a:ext cx="7065883" cy="324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5"/>
              </a:lnSpc>
              <a:buNone/>
            </a:pPr>
            <a:r>
              <a:rPr lang="en-US" sz="159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external knowledge sources to enrich context for analysis.</a:t>
            </a:r>
            <a:endParaRPr lang="en-US" sz="1597" dirty="0"/>
          </a:p>
        </p:txBody>
      </p:sp>
      <p:sp>
        <p:nvSpPr>
          <p:cNvPr id="14" name="Shape 10"/>
          <p:cNvSpPr/>
          <p:nvPr/>
        </p:nvSpPr>
        <p:spPr>
          <a:xfrm>
            <a:off x="6196012" y="4750832"/>
            <a:ext cx="456128" cy="456128"/>
          </a:xfrm>
          <a:prstGeom prst="roundRect">
            <a:avLst>
              <a:gd name="adj" fmla="val 800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6329720" y="4826794"/>
            <a:ext cx="188595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5"/>
              </a:lnSpc>
              <a:buNone/>
            </a:pPr>
            <a:r>
              <a:rPr lang="en-US" sz="239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95" dirty="0"/>
          </a:p>
        </p:txBody>
      </p:sp>
      <p:sp>
        <p:nvSpPr>
          <p:cNvPr id="16" name="Text 12"/>
          <p:cNvSpPr/>
          <p:nvPr/>
        </p:nvSpPr>
        <p:spPr>
          <a:xfrm>
            <a:off x="6854904" y="4750832"/>
            <a:ext cx="2534483" cy="31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99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Generation</a:t>
            </a:r>
            <a:endParaRPr lang="en-US" sz="1996" dirty="0"/>
          </a:p>
        </p:txBody>
      </p:sp>
      <p:sp>
        <p:nvSpPr>
          <p:cNvPr id="17" name="Text 13"/>
          <p:cNvSpPr/>
          <p:nvPr/>
        </p:nvSpPr>
        <p:spPr>
          <a:xfrm>
            <a:off x="6854904" y="5189220"/>
            <a:ext cx="7065883" cy="648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5"/>
              </a:lnSpc>
              <a:buNone/>
            </a:pPr>
            <a:r>
              <a:rPr lang="en-US" sz="159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Employ language models to summarize and generate insights from retrieved data.</a:t>
            </a:r>
            <a:endParaRPr lang="en-US" sz="1597" dirty="0"/>
          </a:p>
        </p:txBody>
      </p:sp>
      <p:sp>
        <p:nvSpPr>
          <p:cNvPr id="18" name="Shape 14"/>
          <p:cNvSpPr/>
          <p:nvPr/>
        </p:nvSpPr>
        <p:spPr>
          <a:xfrm>
            <a:off x="6196012" y="6268641"/>
            <a:ext cx="456128" cy="456128"/>
          </a:xfrm>
          <a:prstGeom prst="roundRect">
            <a:avLst>
              <a:gd name="adj" fmla="val 8002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6335078" y="6344603"/>
            <a:ext cx="177998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5"/>
              </a:lnSpc>
              <a:buNone/>
            </a:pPr>
            <a:r>
              <a:rPr lang="en-US" sz="239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95" dirty="0"/>
          </a:p>
        </p:txBody>
      </p:sp>
      <p:sp>
        <p:nvSpPr>
          <p:cNvPr id="20" name="Text 16"/>
          <p:cNvSpPr/>
          <p:nvPr/>
        </p:nvSpPr>
        <p:spPr>
          <a:xfrm>
            <a:off x="6854904" y="6268641"/>
            <a:ext cx="2534483" cy="31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996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Function Calling</a:t>
            </a:r>
            <a:endParaRPr lang="en-US" sz="1996" dirty="0"/>
          </a:p>
        </p:txBody>
      </p:sp>
      <p:sp>
        <p:nvSpPr>
          <p:cNvPr id="21" name="Text 17"/>
          <p:cNvSpPr/>
          <p:nvPr/>
        </p:nvSpPr>
        <p:spPr>
          <a:xfrm>
            <a:off x="6854904" y="6707029"/>
            <a:ext cx="7065883" cy="324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5"/>
              </a:lnSpc>
              <a:buNone/>
            </a:pPr>
            <a:r>
              <a:rPr lang="en-US" sz="159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Extract specific financial metrics and details from filings.</a:t>
            </a:r>
            <a:endParaRPr lang="en-US" sz="159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720572"/>
            <a:ext cx="630007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Metrics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862382"/>
            <a:ext cx="7415927" cy="3646646"/>
          </a:xfrm>
          <a:prstGeom prst="roundRect">
            <a:avLst>
              <a:gd name="adj" fmla="val 121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879277" y="287762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126093" y="303335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Metric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4822627" y="303335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79277" y="358413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126093" y="373987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4822627" y="3739872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 with manually curated summaries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879277" y="4685705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1126093" y="484143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Latency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4822627" y="484143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Measure processing time</a:t>
            </a:r>
            <a:endParaRPr lang="en-US" sz="1944" dirty="0"/>
          </a:p>
        </p:txBody>
      </p:sp>
      <p:sp>
        <p:nvSpPr>
          <p:cNvPr id="16" name="Shape 12"/>
          <p:cNvSpPr/>
          <p:nvPr/>
        </p:nvSpPr>
        <p:spPr>
          <a:xfrm>
            <a:off x="879277" y="5392222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1126093" y="554795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Relevance</a:t>
            </a:r>
            <a:endParaRPr lang="en-US" sz="1944" dirty="0"/>
          </a:p>
        </p:txBody>
      </p:sp>
      <p:sp>
        <p:nvSpPr>
          <p:cNvPr id="18" name="Text 14"/>
          <p:cNvSpPr/>
          <p:nvPr/>
        </p:nvSpPr>
        <p:spPr>
          <a:xfrm>
            <a:off x="4822627" y="5547955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Conduct user surveys and feedback sessions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992880"/>
            <a:ext cx="712160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Improvement Strategies</a:t>
            </a:r>
            <a:endParaRPr lang="en-US" sz="486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Augmentation</a:t>
            </a:r>
            <a:endParaRPr lang="en-US" sz="2430" dirty="0"/>
          </a:p>
        </p:txBody>
      </p:sp>
      <p:sp>
        <p:nvSpPr>
          <p:cNvPr id="8" name="Text 3"/>
          <p:cNvSpPr/>
          <p:nvPr/>
        </p:nvSpPr>
        <p:spPr>
          <a:xfrm>
            <a:off x="864037" y="6532602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Enrich training data with additional financial documents.</a:t>
            </a:r>
            <a:endParaRPr lang="en-US" sz="194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161" y="5134689"/>
            <a:ext cx="617220" cy="6172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88161" y="59987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Tuning</a:t>
            </a:r>
            <a:endParaRPr lang="en-US" sz="2430" dirty="0"/>
          </a:p>
        </p:txBody>
      </p:sp>
      <p:sp>
        <p:nvSpPr>
          <p:cNvPr id="11" name="Text 5"/>
          <p:cNvSpPr/>
          <p:nvPr/>
        </p:nvSpPr>
        <p:spPr>
          <a:xfrm>
            <a:off x="5288161" y="6532602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Fine-tune language models for financial text analysis.</a:t>
            </a:r>
            <a:endParaRPr lang="en-US" sz="194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2404" y="5134689"/>
            <a:ext cx="617220" cy="61722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12404" y="5998726"/>
            <a:ext cx="350591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Algorithm Optimization</a:t>
            </a:r>
            <a:endParaRPr lang="en-US" sz="2430" dirty="0"/>
          </a:p>
        </p:txBody>
      </p:sp>
      <p:sp>
        <p:nvSpPr>
          <p:cNvPr id="14" name="Text 7"/>
          <p:cNvSpPr/>
          <p:nvPr/>
        </p:nvSpPr>
        <p:spPr>
          <a:xfrm>
            <a:off x="9712404" y="6532602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retrieval and generation algorithms for faster processing.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3677" y="663535"/>
            <a:ext cx="7456646" cy="1506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Deployment and Future Work</a:t>
            </a:r>
            <a:endParaRPr lang="en-US" sz="4746" dirty="0"/>
          </a:p>
        </p:txBody>
      </p:sp>
      <p:sp>
        <p:nvSpPr>
          <p:cNvPr id="6" name="Shape 2"/>
          <p:cNvSpPr/>
          <p:nvPr/>
        </p:nvSpPr>
        <p:spPr>
          <a:xfrm>
            <a:off x="843677" y="2531745"/>
            <a:ext cx="7456646" cy="1388864"/>
          </a:xfrm>
          <a:prstGeom prst="roundRect">
            <a:avLst>
              <a:gd name="adj" fmla="val 312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084659" y="2772727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6"/>
              </a:lnSpc>
              <a:buNone/>
            </a:pPr>
            <a:r>
              <a:rPr lang="en-US" sz="237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Deployment Steps</a:t>
            </a:r>
            <a:endParaRPr lang="en-US" sz="2373" dirty="0"/>
          </a:p>
        </p:txBody>
      </p:sp>
      <p:sp>
        <p:nvSpPr>
          <p:cNvPr id="8" name="Text 4"/>
          <p:cNvSpPr/>
          <p:nvPr/>
        </p:nvSpPr>
        <p:spPr>
          <a:xfrm>
            <a:off x="1084659" y="3293864"/>
            <a:ext cx="697468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7"/>
              </a:lnSpc>
              <a:buNone/>
            </a:pPr>
            <a:r>
              <a:rPr lang="en-US" sz="189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Prepare, test, and deploy the application to a cloud platform.</a:t>
            </a:r>
            <a:endParaRPr lang="en-US" sz="1898" dirty="0"/>
          </a:p>
        </p:txBody>
      </p:sp>
      <p:sp>
        <p:nvSpPr>
          <p:cNvPr id="9" name="Shape 5"/>
          <p:cNvSpPr/>
          <p:nvPr/>
        </p:nvSpPr>
        <p:spPr>
          <a:xfrm>
            <a:off x="843677" y="4161592"/>
            <a:ext cx="7456646" cy="1388864"/>
          </a:xfrm>
          <a:prstGeom prst="roundRect">
            <a:avLst>
              <a:gd name="adj" fmla="val 312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1084659" y="4402574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6"/>
              </a:lnSpc>
              <a:buNone/>
            </a:pPr>
            <a:r>
              <a:rPr lang="en-US" sz="237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Testing</a:t>
            </a:r>
            <a:endParaRPr lang="en-US" sz="2373" dirty="0"/>
          </a:p>
        </p:txBody>
      </p:sp>
      <p:sp>
        <p:nvSpPr>
          <p:cNvPr id="11" name="Text 7"/>
          <p:cNvSpPr/>
          <p:nvPr/>
        </p:nvSpPr>
        <p:spPr>
          <a:xfrm>
            <a:off x="1084659" y="4923711"/>
            <a:ext cx="697468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7"/>
              </a:lnSpc>
              <a:buNone/>
            </a:pPr>
            <a:r>
              <a:rPr lang="en-US" sz="189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Release beta version and integrate feedback mechanisms.</a:t>
            </a:r>
            <a:endParaRPr lang="en-US" sz="1898" dirty="0"/>
          </a:p>
        </p:txBody>
      </p:sp>
      <p:sp>
        <p:nvSpPr>
          <p:cNvPr id="12" name="Shape 8"/>
          <p:cNvSpPr/>
          <p:nvPr/>
        </p:nvSpPr>
        <p:spPr>
          <a:xfrm>
            <a:off x="843677" y="5791438"/>
            <a:ext cx="7456646" cy="1774627"/>
          </a:xfrm>
          <a:prstGeom prst="roundRect">
            <a:avLst>
              <a:gd name="adj" fmla="val 2445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1084659" y="6032421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66"/>
              </a:lnSpc>
              <a:buNone/>
            </a:pPr>
            <a:r>
              <a:rPr lang="en-US" sz="2373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Extensions</a:t>
            </a:r>
            <a:endParaRPr lang="en-US" sz="2373" dirty="0"/>
          </a:p>
        </p:txBody>
      </p:sp>
      <p:sp>
        <p:nvSpPr>
          <p:cNvPr id="14" name="Text 10"/>
          <p:cNvSpPr/>
          <p:nvPr/>
        </p:nvSpPr>
        <p:spPr>
          <a:xfrm>
            <a:off x="1084659" y="6553557"/>
            <a:ext cx="697468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7"/>
              </a:lnSpc>
              <a:buNone/>
            </a:pPr>
            <a:r>
              <a:rPr lang="en-US" sz="1898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to include other financial documents and advanced analytics.</a:t>
            </a:r>
            <a:endParaRPr lang="en-US" sz="189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419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Prata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Aditi Yadav</cp:lastModifiedBy>
  <cp:revision>2</cp:revision>
  <dcterms:created xsi:type="dcterms:W3CDTF">2024-07-16T01:48:47Z</dcterms:created>
  <dcterms:modified xsi:type="dcterms:W3CDTF">2024-07-16T02:21:46Z</dcterms:modified>
</cp:coreProperties>
</file>